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820" r:id="rId2"/>
  </p:sldMasterIdLst>
  <p:notesMasterIdLst>
    <p:notesMasterId r:id="rId26"/>
  </p:notesMasterIdLst>
  <p:sldIdLst>
    <p:sldId id="256" r:id="rId3"/>
    <p:sldId id="258" r:id="rId4"/>
    <p:sldId id="260" r:id="rId5"/>
    <p:sldId id="270" r:id="rId6"/>
    <p:sldId id="269" r:id="rId7"/>
    <p:sldId id="263" r:id="rId8"/>
    <p:sldId id="264" r:id="rId9"/>
    <p:sldId id="279" r:id="rId10"/>
    <p:sldId id="261" r:id="rId11"/>
    <p:sldId id="265" r:id="rId12"/>
    <p:sldId id="266" r:id="rId13"/>
    <p:sldId id="267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57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87" autoAdjust="0"/>
  </p:normalViewPr>
  <p:slideViewPr>
    <p:cSldViewPr snapToGrid="0">
      <p:cViewPr varScale="1">
        <p:scale>
          <a:sx n="72" d="100"/>
          <a:sy n="72" d="100"/>
        </p:scale>
        <p:origin x="10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CA631-F94F-4307-9397-E4D14E6B6375}" type="datetimeFigureOut">
              <a:rPr lang="pl-PL" smtClean="0"/>
              <a:t>30.01.2018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F9713-56A1-4F38-957E-64597942F7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669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Decision</a:t>
            </a:r>
            <a:r>
              <a:rPr lang="pl-PL" dirty="0" smtClean="0"/>
              <a:t> </a:t>
            </a:r>
            <a:r>
              <a:rPr lang="pl-PL" dirty="0" err="1" smtClean="0"/>
              <a:t>tree</a:t>
            </a:r>
            <a:r>
              <a:rPr lang="pl-PL" dirty="0" smtClean="0"/>
              <a:t> </a:t>
            </a:r>
            <a:r>
              <a:rPr lang="pl-PL" dirty="0" err="1" smtClean="0"/>
              <a:t>acts</a:t>
            </a:r>
            <a:r>
              <a:rPr lang="pl-PL" dirty="0" smtClean="0"/>
              <a:t> as </a:t>
            </a:r>
            <a:r>
              <a:rPr lang="pl-PL" dirty="0" err="1" smtClean="0"/>
              <a:t>classifier</a:t>
            </a:r>
            <a:r>
              <a:rPr lang="pl-PL" dirty="0" smtClean="0"/>
              <a:t> </a:t>
            </a:r>
            <a:r>
              <a:rPr lang="pl-PL" dirty="0" err="1" smtClean="0"/>
              <a:t>which</a:t>
            </a:r>
            <a:r>
              <a:rPr lang="pl-PL" dirty="0" smtClean="0"/>
              <a:t> </a:t>
            </a:r>
            <a:r>
              <a:rPr lang="pl-PL" dirty="0" err="1" smtClean="0"/>
              <a:t>have</a:t>
            </a:r>
            <a:r>
              <a:rPr lang="pl-PL" dirty="0" smtClean="0"/>
              <a:t> to </a:t>
            </a:r>
            <a:r>
              <a:rPr lang="pl-PL" dirty="0" err="1" smtClean="0"/>
              <a:t>classify</a:t>
            </a:r>
            <a:r>
              <a:rPr lang="pl-PL" dirty="0" smtClean="0"/>
              <a:t> </a:t>
            </a:r>
            <a:r>
              <a:rPr lang="pl-PL" dirty="0" err="1" smtClean="0"/>
              <a:t>samples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specific</a:t>
            </a:r>
            <a:r>
              <a:rPr lang="pl-PL" dirty="0" smtClean="0"/>
              <a:t> </a:t>
            </a:r>
            <a:r>
              <a:rPr lang="pl-PL" dirty="0" err="1" smtClean="0"/>
              <a:t>classes</a:t>
            </a:r>
            <a:r>
              <a:rPr lang="pl-PL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In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presentation</a:t>
            </a:r>
            <a:r>
              <a:rPr lang="pl-PL" dirty="0" smtClean="0"/>
              <a:t> and </a:t>
            </a:r>
            <a:r>
              <a:rPr lang="pl-PL" dirty="0" err="1" smtClean="0"/>
              <a:t>assigment</a:t>
            </a:r>
            <a:r>
              <a:rPr lang="pl-PL" dirty="0" smtClean="0"/>
              <a:t> we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take</a:t>
            </a:r>
            <a:r>
              <a:rPr lang="pl-PL" baseline="0" dirty="0" smtClean="0"/>
              <a:t> as </a:t>
            </a:r>
            <a:r>
              <a:rPr lang="pl-PL" baseline="0" dirty="0" err="1" smtClean="0"/>
              <a:t>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exmaple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loan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application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review</a:t>
            </a:r>
            <a:r>
              <a:rPr lang="pl-PL" baseline="0" dirty="0" smtClean="0"/>
              <a:t> system.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system </a:t>
            </a:r>
            <a:r>
              <a:rPr lang="pl-PL" baseline="0" dirty="0" err="1" smtClean="0"/>
              <a:t>analyse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loans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basing</a:t>
            </a:r>
            <a:r>
              <a:rPr lang="pl-PL" baseline="0" dirty="0" smtClean="0"/>
              <a:t> on </a:t>
            </a:r>
            <a:r>
              <a:rPr lang="pl-PL" baseline="0" dirty="0" err="1" smtClean="0"/>
              <a:t>many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aspects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such</a:t>
            </a:r>
            <a:r>
              <a:rPr lang="pl-PL" baseline="0" dirty="0" smtClean="0"/>
              <a:t> as term, </a:t>
            </a:r>
            <a:r>
              <a:rPr lang="pl-PL" baseline="0" dirty="0" err="1" smtClean="0"/>
              <a:t>type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ownership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reliability</a:t>
            </a:r>
            <a:r>
              <a:rPr lang="pl-PL" baseline="0" dirty="0" smtClean="0"/>
              <a:t> </a:t>
            </a:r>
            <a:r>
              <a:rPr lang="pl-PL" baseline="0" dirty="0" err="1" smtClean="0"/>
              <a:t>based</a:t>
            </a:r>
            <a:r>
              <a:rPr lang="pl-PL" baseline="0" dirty="0" smtClean="0"/>
              <a:t> on </a:t>
            </a:r>
            <a:r>
              <a:rPr lang="pl-PL" baseline="0" dirty="0" err="1" smtClean="0"/>
              <a:t>credit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history</a:t>
            </a:r>
            <a:r>
              <a:rPr lang="pl-PL" baseline="0" dirty="0" smtClean="0"/>
              <a:t> (</a:t>
            </a:r>
            <a:r>
              <a:rPr lang="pl-PL" baseline="0" dirty="0" err="1" smtClean="0"/>
              <a:t>grade</a:t>
            </a:r>
            <a:r>
              <a:rPr lang="pl-PL" baseline="0" dirty="0" smtClean="0"/>
              <a:t>) and </a:t>
            </a:r>
            <a:r>
              <a:rPr lang="pl-PL" baseline="0" dirty="0" err="1" smtClean="0"/>
              <a:t>predicts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if</a:t>
            </a:r>
            <a:r>
              <a:rPr lang="pl-PL" baseline="0" dirty="0" smtClean="0"/>
              <a:t> </a:t>
            </a:r>
            <a:r>
              <a:rPr lang="pl-PL" baseline="0" dirty="0" err="1" smtClean="0"/>
              <a:t>loan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application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safe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or</a:t>
            </a:r>
            <a:r>
              <a:rPr lang="pl-PL" baseline="0" dirty="0" smtClean="0"/>
              <a:t> not. </a:t>
            </a:r>
          </a:p>
          <a:p>
            <a:r>
              <a:rPr lang="pl-PL" baseline="0" dirty="0" smtClean="0"/>
              <a:t>In </a:t>
            </a:r>
            <a:r>
              <a:rPr lang="pl-PL" baseline="0" dirty="0" err="1" smtClean="0"/>
              <a:t>our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case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b</a:t>
            </a:r>
            <a:r>
              <a:rPr lang="pl-PL" dirty="0" err="1" smtClean="0"/>
              <a:t>ehind</a:t>
            </a:r>
            <a:r>
              <a:rPr lang="pl-PL" dirty="0" smtClean="0"/>
              <a:t> </a:t>
            </a:r>
            <a:r>
              <a:rPr lang="pl-PL" dirty="0" err="1" smtClean="0"/>
              <a:t>Intelligent</a:t>
            </a:r>
            <a:r>
              <a:rPr lang="pl-PL" dirty="0" smtClean="0"/>
              <a:t> </a:t>
            </a:r>
            <a:r>
              <a:rPr lang="pl-PL" dirty="0" err="1" smtClean="0"/>
              <a:t>loan</a:t>
            </a:r>
            <a:r>
              <a:rPr lang="pl-PL" dirty="0" smtClean="0"/>
              <a:t> </a:t>
            </a:r>
            <a:r>
              <a:rPr lang="pl-PL" dirty="0" err="1" smtClean="0"/>
              <a:t>application</a:t>
            </a:r>
            <a:r>
              <a:rPr lang="pl-PL" dirty="0" smtClean="0"/>
              <a:t> system we </a:t>
            </a:r>
            <a:r>
              <a:rPr lang="pl-PL" dirty="0" err="1" smtClean="0"/>
              <a:t>find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decision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.</a:t>
            </a:r>
          </a:p>
          <a:p>
            <a:r>
              <a:rPr lang="pl-PL" baseline="0" dirty="0" smtClean="0"/>
              <a:t>We </a:t>
            </a:r>
            <a:r>
              <a:rPr lang="pl-PL" baseline="0" dirty="0" smtClean="0"/>
              <a:t>do </a:t>
            </a:r>
            <a:r>
              <a:rPr lang="pl-PL" baseline="0" dirty="0" err="1" smtClean="0"/>
              <a:t>it</a:t>
            </a:r>
            <a:r>
              <a:rPr lang="pl-PL" baseline="0" dirty="0" smtClean="0"/>
              <a:t> by </a:t>
            </a:r>
            <a:r>
              <a:rPr lang="pl-PL" baseline="0" dirty="0" err="1" smtClean="0"/>
              <a:t>traversing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from the </a:t>
            </a:r>
            <a:r>
              <a:rPr lang="pl-PL" baseline="0" dirty="0" err="1" smtClean="0"/>
              <a:t>root</a:t>
            </a:r>
            <a:r>
              <a:rPr lang="pl-PL" baseline="0" dirty="0" smtClean="0"/>
              <a:t> and </a:t>
            </a:r>
            <a:r>
              <a:rPr lang="pl-PL" baseline="0" dirty="0" err="1" smtClean="0"/>
              <a:t>classyfing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specific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case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into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classes</a:t>
            </a:r>
            <a:r>
              <a:rPr lang="pl-PL" baseline="0" dirty="0" smtClean="0"/>
              <a:t>.</a:t>
            </a:r>
          </a:p>
          <a:p>
            <a:r>
              <a:rPr lang="pl-PL" baseline="0" dirty="0" smtClean="0"/>
              <a:t>The </a:t>
            </a:r>
            <a:r>
              <a:rPr lang="pl-PL" baseline="0" dirty="0" err="1" smtClean="0"/>
              <a:t>answer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not </a:t>
            </a:r>
            <a:r>
              <a:rPr lang="pl-PL" baseline="0" dirty="0" err="1" smtClean="0"/>
              <a:t>always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obvious</a:t>
            </a:r>
            <a:r>
              <a:rPr lang="pl-PL" baseline="0" dirty="0" smtClean="0"/>
              <a:t> as </a:t>
            </a:r>
            <a:r>
              <a:rPr lang="pl-PL" baseline="0" dirty="0" err="1" smtClean="0"/>
              <a:t>decision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predicts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answer</a:t>
            </a:r>
            <a:r>
              <a:rPr lang="pl-PL" baseline="0" dirty="0" smtClean="0"/>
              <a:t> with </a:t>
            </a:r>
            <a:r>
              <a:rPr lang="pl-PL" baseline="0" dirty="0" err="1" smtClean="0"/>
              <a:t>self-specific</a:t>
            </a:r>
            <a:r>
              <a:rPr lang="pl-PL" baseline="0" dirty="0" smtClean="0"/>
              <a:t> </a:t>
            </a:r>
            <a:r>
              <a:rPr lang="pl-PL" baseline="0" dirty="0" err="1" smtClean="0"/>
              <a:t>probability</a:t>
            </a:r>
            <a:r>
              <a:rPr lang="pl-PL" baseline="0" dirty="0" smtClean="0"/>
              <a:t>.</a:t>
            </a:r>
          </a:p>
          <a:p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probability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evaluated</a:t>
            </a:r>
            <a:r>
              <a:rPr lang="pl-PL" baseline="0" dirty="0" smtClean="0"/>
              <a:t> on </a:t>
            </a:r>
            <a:r>
              <a:rPr lang="pl-PL" baseline="0" dirty="0" err="1" smtClean="0"/>
              <a:t>each</a:t>
            </a:r>
            <a:r>
              <a:rPr lang="pl-PL" baseline="0" dirty="0" smtClean="0"/>
              <a:t> step of learning </a:t>
            </a:r>
            <a:r>
              <a:rPr lang="pl-PL" baseline="0" dirty="0" err="1" smtClean="0"/>
              <a:t>decision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.</a:t>
            </a:r>
          </a:p>
          <a:p>
            <a:r>
              <a:rPr lang="pl-PL" baseline="0" dirty="0" smtClean="0"/>
              <a:t>We </a:t>
            </a:r>
            <a:r>
              <a:rPr lang="pl-PL" baseline="0" dirty="0" err="1" smtClean="0"/>
              <a:t>also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call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accuracy</a:t>
            </a:r>
            <a:r>
              <a:rPr lang="pl-PL" baseline="0" dirty="0" smtClean="0"/>
              <a:t> of the </a:t>
            </a:r>
            <a:r>
              <a:rPr lang="pl-PL" baseline="0" dirty="0" err="1" smtClean="0"/>
              <a:t>decision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and </a:t>
            </a:r>
            <a:r>
              <a:rPr lang="pl-PL" baseline="0" dirty="0" err="1" smtClean="0"/>
              <a:t>it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connected</a:t>
            </a:r>
            <a:r>
              <a:rPr lang="pl-PL" baseline="0" dirty="0" smtClean="0"/>
              <a:t> </a:t>
            </a:r>
            <a:r>
              <a:rPr lang="pl-PL" baseline="0" dirty="0" smtClean="0"/>
              <a:t>with </a:t>
            </a:r>
            <a:r>
              <a:rPr lang="pl-PL" baseline="0" dirty="0" smtClean="0"/>
              <a:t>the </a:t>
            </a:r>
            <a:r>
              <a:rPr lang="pl-PL" baseline="0" dirty="0" err="1" smtClean="0"/>
              <a:t>parameter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such</a:t>
            </a:r>
            <a:r>
              <a:rPr lang="pl-PL" baseline="0" dirty="0" smtClean="0"/>
              <a:t> as </a:t>
            </a:r>
            <a:r>
              <a:rPr lang="pl-PL" baseline="0" dirty="0" err="1" smtClean="0"/>
              <a:t>depth</a:t>
            </a:r>
            <a:r>
              <a:rPr lang="pl-PL" baseline="0" dirty="0" smtClean="0"/>
              <a:t> </a:t>
            </a:r>
            <a:r>
              <a:rPr lang="pl-PL" baseline="0" dirty="0" smtClean="0"/>
              <a:t>of the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.</a:t>
            </a:r>
            <a:endParaRPr lang="pl-PL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By </a:t>
            </a:r>
            <a:r>
              <a:rPr lang="pl-PL" baseline="0" dirty="0" err="1" smtClean="0"/>
              <a:t>depth</a:t>
            </a:r>
            <a:r>
              <a:rPr lang="pl-PL" baseline="0" dirty="0" smtClean="0"/>
              <a:t> of the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we </a:t>
            </a:r>
            <a:r>
              <a:rPr lang="pl-PL" baseline="0" dirty="0" err="1" smtClean="0"/>
              <a:t>mean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number</a:t>
            </a:r>
            <a:r>
              <a:rPr lang="pl-PL" baseline="0" dirty="0" smtClean="0"/>
              <a:t> </a:t>
            </a:r>
            <a:r>
              <a:rPr lang="pl-PL" baseline="0" dirty="0" smtClean="0"/>
              <a:t>of </a:t>
            </a:r>
            <a:r>
              <a:rPr lang="pl-PL" baseline="0" dirty="0" err="1" smtClean="0"/>
              <a:t>its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levels</a:t>
            </a:r>
            <a:r>
              <a:rPr lang="pl-PL" baseline="0" dirty="0" smtClean="0"/>
              <a:t>, for </a:t>
            </a:r>
            <a:r>
              <a:rPr lang="pl-PL" baseline="0" dirty="0" err="1" smtClean="0"/>
              <a:t>example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presented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above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has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got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depth</a:t>
            </a:r>
            <a:r>
              <a:rPr lang="pl-PL" baseline="0" dirty="0" smtClean="0"/>
              <a:t> of 4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In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assignment</a:t>
            </a:r>
            <a:r>
              <a:rPr lang="pl-PL" baseline="0" dirty="0" smtClean="0"/>
              <a:t> we </a:t>
            </a:r>
            <a:r>
              <a:rPr lang="pl-PL" baseline="0" dirty="0" err="1" smtClean="0"/>
              <a:t>consider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three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depths</a:t>
            </a:r>
            <a:r>
              <a:rPr lang="pl-PL" baseline="0" dirty="0" smtClean="0"/>
              <a:t> of the </a:t>
            </a:r>
            <a:r>
              <a:rPr lang="pl-PL" baseline="0" dirty="0" err="1" smtClean="0"/>
              <a:t>trees</a:t>
            </a:r>
            <a:r>
              <a:rPr lang="pl-PL" baseline="0" dirty="0" smtClean="0"/>
              <a:t> and </a:t>
            </a:r>
            <a:r>
              <a:rPr lang="pl-PL" baseline="0" dirty="0" err="1" smtClean="0"/>
              <a:t>compare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its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accuracy</a:t>
            </a:r>
            <a:r>
              <a:rPr lang="pl-PL" baseline="0" dirty="0" smtClean="0"/>
              <a:t>:</a:t>
            </a:r>
          </a:p>
          <a:p>
            <a:r>
              <a:rPr lang="pl-PL" baseline="0" dirty="0" smtClean="0"/>
              <a:t>Small	2 </a:t>
            </a:r>
            <a:r>
              <a:rPr lang="pl-PL" baseline="0" dirty="0" err="1" smtClean="0"/>
              <a:t>depth</a:t>
            </a:r>
            <a:endParaRPr lang="pl-PL" baseline="0" dirty="0" smtClean="0"/>
          </a:p>
          <a:p>
            <a:r>
              <a:rPr lang="pl-PL" baseline="0" dirty="0" err="1" smtClean="0"/>
              <a:t>Normal</a:t>
            </a:r>
            <a:r>
              <a:rPr lang="pl-PL" baseline="0" dirty="0" smtClean="0"/>
              <a:t>	6 </a:t>
            </a:r>
            <a:r>
              <a:rPr lang="pl-PL" baseline="0" dirty="0" err="1" smtClean="0"/>
              <a:t>depth</a:t>
            </a:r>
            <a:endParaRPr lang="pl-PL" baseline="0" dirty="0" smtClean="0"/>
          </a:p>
          <a:p>
            <a:r>
              <a:rPr lang="pl-PL" baseline="0" dirty="0" smtClean="0"/>
              <a:t>Big	10 </a:t>
            </a:r>
            <a:r>
              <a:rPr lang="pl-PL" baseline="0" dirty="0" err="1" smtClean="0"/>
              <a:t>depth</a:t>
            </a:r>
            <a:endParaRPr lang="pl-PL" baseline="0" dirty="0" smtClean="0"/>
          </a:p>
          <a:p>
            <a:endParaRPr lang="pl-PL" dirty="0" smtClean="0"/>
          </a:p>
          <a:p>
            <a:r>
              <a:rPr lang="pl-PL" dirty="0" err="1" smtClean="0"/>
              <a:t>Our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input</a:t>
            </a:r>
            <a:r>
              <a:rPr lang="pl-PL" baseline="0" dirty="0" smtClean="0"/>
              <a:t> data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set of </a:t>
            </a:r>
            <a:r>
              <a:rPr lang="pl-PL" baseline="0" dirty="0" err="1" smtClean="0"/>
              <a:t>rows</a:t>
            </a:r>
            <a:r>
              <a:rPr lang="pl-PL" baseline="0" dirty="0" smtClean="0"/>
              <a:t> with ~120 </a:t>
            </a:r>
            <a:r>
              <a:rPr lang="pl-PL" baseline="0" dirty="0" err="1" smtClean="0"/>
              <a:t>thousands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applications</a:t>
            </a:r>
            <a:r>
              <a:rPr lang="pl-PL" baseline="0" dirty="0" smtClean="0"/>
              <a:t>.</a:t>
            </a:r>
          </a:p>
          <a:p>
            <a:r>
              <a:rPr lang="pl-PL" baseline="0" dirty="0" smtClean="0"/>
              <a:t>As </a:t>
            </a:r>
            <a:r>
              <a:rPr lang="pl-PL" baseline="0" dirty="0" err="1" smtClean="0"/>
              <a:t>you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over</a:t>
            </a:r>
            <a:r>
              <a:rPr lang="pl-PL" baseline="0" dirty="0" smtClean="0"/>
              <a:t> 80% of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applications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has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been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classified</a:t>
            </a:r>
            <a:r>
              <a:rPr lang="pl-PL" baseline="0" dirty="0" smtClean="0"/>
              <a:t> as </a:t>
            </a:r>
            <a:r>
              <a:rPr lang="pl-PL" baseline="0" dirty="0" err="1" smtClean="0"/>
              <a:t>safe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loans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so</a:t>
            </a:r>
            <a:r>
              <a:rPr lang="pl-PL" baseline="0" dirty="0" smtClean="0"/>
              <a:t> the data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higly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imbalanced</a:t>
            </a:r>
            <a:r>
              <a:rPr lang="pl-PL" baseline="0" dirty="0" smtClean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F9713-56A1-4F38-957E-64597942F7FB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074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There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a lot of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other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more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advanced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techniques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balancing</a:t>
            </a:r>
            <a:r>
              <a:rPr lang="pl-PL" baseline="0" dirty="0" smtClean="0"/>
              <a:t> data but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one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simpliest</a:t>
            </a:r>
            <a:r>
              <a:rPr lang="pl-PL" baseline="0" dirty="0" smtClean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F9713-56A1-4F38-957E-64597942F7FB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838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In </a:t>
            </a:r>
            <a:r>
              <a:rPr lang="pl-PL" dirty="0" err="1" smtClean="0"/>
              <a:t>assigment</a:t>
            </a:r>
            <a:r>
              <a:rPr lang="pl-PL" dirty="0" smtClean="0"/>
              <a:t> 1 we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built</a:t>
            </a:r>
            <a:r>
              <a:rPr lang="pl-PL" dirty="0" smtClean="0"/>
              <a:t> in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functions</a:t>
            </a:r>
            <a:r>
              <a:rPr lang="pl-PL" baseline="0" dirty="0" smtClean="0"/>
              <a:t> to </a:t>
            </a:r>
            <a:r>
              <a:rPr lang="pl-PL" baseline="0" dirty="0" err="1" smtClean="0"/>
              <a:t>create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decision_tree_classifier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based</a:t>
            </a:r>
            <a:r>
              <a:rPr lang="pl-PL" baseline="0" dirty="0" smtClean="0"/>
              <a:t> on </a:t>
            </a:r>
            <a:r>
              <a:rPr lang="pl-PL" baseline="0" dirty="0" err="1" smtClean="0"/>
              <a:t>balanced</a:t>
            </a:r>
            <a:r>
              <a:rPr lang="pl-PL" baseline="0" dirty="0" smtClean="0"/>
              <a:t> data and </a:t>
            </a:r>
            <a:r>
              <a:rPr lang="pl-PL" baseline="0" dirty="0" err="1" smtClean="0"/>
              <a:t>analyse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its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accuracies</a:t>
            </a:r>
            <a:r>
              <a:rPr lang="pl-PL" baseline="0" dirty="0" smtClean="0"/>
              <a:t>.</a:t>
            </a:r>
            <a:endParaRPr lang="pl-PL" dirty="0" smtClean="0"/>
          </a:p>
          <a:p>
            <a:r>
              <a:rPr lang="en-US" dirty="0" smtClean="0"/>
              <a:t>'</a:t>
            </a:r>
            <a:r>
              <a:rPr lang="en-US" dirty="0" err="1" smtClean="0"/>
              <a:t>total_rec_late_fee</a:t>
            </a:r>
            <a:r>
              <a:rPr lang="en-US" dirty="0" smtClean="0"/>
              <a:t>',        # total late fees received to day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F9713-56A1-4F38-957E-64597942F7FB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7878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In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case</a:t>
            </a:r>
            <a:r>
              <a:rPr lang="pl-PL" dirty="0" smtClean="0"/>
              <a:t> we </a:t>
            </a:r>
            <a:r>
              <a:rPr lang="pl-PL" dirty="0" err="1" smtClean="0"/>
              <a:t>take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account</a:t>
            </a:r>
            <a:r>
              <a:rPr lang="pl-PL" dirty="0" smtClean="0"/>
              <a:t> </a:t>
            </a:r>
            <a:r>
              <a:rPr lang="pl-PL" dirty="0" err="1" smtClean="0"/>
              <a:t>another</a:t>
            </a:r>
            <a:r>
              <a:rPr lang="pl-PL" dirty="0" smtClean="0"/>
              <a:t> </a:t>
            </a:r>
            <a:r>
              <a:rPr lang="pl-PL" dirty="0" err="1" smtClean="0"/>
              <a:t>example</a:t>
            </a:r>
            <a:r>
              <a:rPr lang="pl-PL" dirty="0" smtClean="0"/>
              <a:t>.</a:t>
            </a:r>
            <a:endParaRPr lang="pl-PL" baseline="0" dirty="0" smtClean="0"/>
          </a:p>
          <a:p>
            <a:r>
              <a:rPr lang="pl-PL" baseline="0" dirty="0" smtClean="0"/>
              <a:t>We </a:t>
            </a:r>
            <a:r>
              <a:rPr lang="pl-PL" baseline="0" dirty="0" err="1" smtClean="0"/>
              <a:t>create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tendetious</a:t>
            </a:r>
            <a:r>
              <a:rPr lang="pl-PL" baseline="0" dirty="0" smtClean="0"/>
              <a:t> set of 2 ‚</a:t>
            </a:r>
            <a:r>
              <a:rPr lang="pl-PL" baseline="0" dirty="0" err="1" smtClean="0"/>
              <a:t>safe</a:t>
            </a:r>
            <a:r>
              <a:rPr lang="pl-PL" baseline="0" dirty="0" smtClean="0"/>
              <a:t>’ and 2 ‚</a:t>
            </a:r>
            <a:r>
              <a:rPr lang="pl-PL" baseline="0" dirty="0" err="1" smtClean="0"/>
              <a:t>risky</a:t>
            </a:r>
            <a:r>
              <a:rPr lang="pl-PL" baseline="0" dirty="0" smtClean="0"/>
              <a:t>’ </a:t>
            </a:r>
            <a:r>
              <a:rPr lang="pl-PL" baseline="0" dirty="0" err="1" smtClean="0"/>
              <a:t>loan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applications</a:t>
            </a:r>
            <a:r>
              <a:rPr lang="pl-PL" baseline="0" dirty="0" smtClean="0"/>
              <a:t> and </a:t>
            </a:r>
            <a:r>
              <a:rPr lang="pl-PL" baseline="0" dirty="0" err="1" smtClean="0"/>
              <a:t>check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accuracy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analitycally</a:t>
            </a:r>
            <a:r>
              <a:rPr lang="pl-PL" baseline="0" dirty="0" smtClean="0"/>
              <a:t>.</a:t>
            </a:r>
          </a:p>
          <a:p>
            <a:endParaRPr lang="pl-PL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As</a:t>
            </a:r>
            <a:r>
              <a:rPr lang="pl-PL" baseline="0" dirty="0" smtClean="0"/>
              <a:t> the 10 </a:t>
            </a:r>
            <a:r>
              <a:rPr lang="pl-PL" baseline="0" dirty="0" err="1" smtClean="0"/>
              <a:t>depth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quite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complex</a:t>
            </a:r>
            <a:r>
              <a:rPr lang="pl-PL" baseline="0" dirty="0" smtClean="0"/>
              <a:t> and </a:t>
            </a:r>
            <a:r>
              <a:rPr lang="pl-PL" baseline="0" dirty="0" err="1" smtClean="0"/>
              <a:t>its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visualisation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not </a:t>
            </a:r>
            <a:r>
              <a:rPr lang="pl-PL" baseline="0" dirty="0" err="1" smtClean="0"/>
              <a:t>readable</a:t>
            </a:r>
            <a:r>
              <a:rPr lang="pl-PL" baseline="0" dirty="0" smtClean="0"/>
              <a:t> I </a:t>
            </a:r>
            <a:r>
              <a:rPr lang="pl-PL" baseline="0" dirty="0" err="1" smtClean="0"/>
              <a:t>am</a:t>
            </a:r>
            <a:r>
              <a:rPr lang="pl-PL" baseline="0" dirty="0" smtClean="0"/>
              <a:t> not </a:t>
            </a:r>
            <a:r>
              <a:rPr lang="pl-PL" baseline="0" dirty="0" err="1" smtClean="0"/>
              <a:t>putting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its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here</a:t>
            </a:r>
            <a:r>
              <a:rPr lang="pl-PL" baseline="0" dirty="0" smtClean="0"/>
              <a:t>. 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F9713-56A1-4F38-957E-64597942F7FB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6875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As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you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can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see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lowest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prediction</a:t>
            </a:r>
            <a:r>
              <a:rPr lang="pl-PL" baseline="0" dirty="0" smtClean="0"/>
              <a:t> error we </a:t>
            </a:r>
            <a:r>
              <a:rPr lang="pl-PL" baseline="0" dirty="0" err="1" smtClean="0"/>
              <a:t>get</a:t>
            </a:r>
            <a:r>
              <a:rPr lang="pl-PL" baseline="0" dirty="0" smtClean="0"/>
              <a:t> with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depth</a:t>
            </a:r>
            <a:r>
              <a:rPr lang="pl-PL" baseline="0" dirty="0" smtClean="0"/>
              <a:t> 10</a:t>
            </a:r>
          </a:p>
          <a:p>
            <a:r>
              <a:rPr lang="pl-PL" baseline="0" dirty="0" smtClean="0"/>
              <a:t>But as we </a:t>
            </a:r>
            <a:r>
              <a:rPr lang="pl-PL" baseline="0" dirty="0" err="1" smtClean="0"/>
              <a:t>analyse</a:t>
            </a:r>
            <a:r>
              <a:rPr lang="pl-PL" baseline="0" dirty="0" smtClean="0"/>
              <a:t> the plot we </a:t>
            </a:r>
            <a:r>
              <a:rPr lang="pl-PL" baseline="0" dirty="0" err="1" smtClean="0"/>
              <a:t>see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that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highest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accuracy</a:t>
            </a:r>
            <a:r>
              <a:rPr lang="pl-PL" baseline="0" dirty="0" smtClean="0"/>
              <a:t> with </a:t>
            </a:r>
            <a:r>
              <a:rPr lang="pl-PL" baseline="0" dirty="0" err="1" smtClean="0"/>
              <a:t>train_data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doesn’t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meet</a:t>
            </a:r>
            <a:r>
              <a:rPr lang="pl-PL" baseline="0" dirty="0" smtClean="0"/>
              <a:t> with the </a:t>
            </a:r>
            <a:r>
              <a:rPr lang="pl-PL" baseline="0" dirty="0" err="1" smtClean="0"/>
              <a:t>highest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accuracy</a:t>
            </a:r>
            <a:r>
              <a:rPr lang="pl-PL" baseline="0" dirty="0" smtClean="0"/>
              <a:t> on the </a:t>
            </a:r>
            <a:r>
              <a:rPr lang="pl-PL" baseline="0" dirty="0" err="1" smtClean="0"/>
              <a:t>validation</a:t>
            </a:r>
            <a:r>
              <a:rPr lang="pl-PL" baseline="0" dirty="0" smtClean="0"/>
              <a:t> data </a:t>
            </a:r>
            <a:r>
              <a:rPr lang="pl-PL" baseline="0" dirty="0" err="1" smtClean="0"/>
              <a:t>which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the point.</a:t>
            </a:r>
          </a:p>
          <a:p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sittuation</a:t>
            </a:r>
            <a:r>
              <a:rPr lang="pl-PL" baseline="0" dirty="0" smtClean="0"/>
              <a:t> we </a:t>
            </a:r>
            <a:r>
              <a:rPr lang="pl-PL" baseline="0" dirty="0" err="1" smtClean="0"/>
              <a:t>call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overfiiting</a:t>
            </a:r>
            <a:r>
              <a:rPr lang="pl-PL" baseline="0" dirty="0" smtClean="0"/>
              <a:t>.</a:t>
            </a:r>
          </a:p>
          <a:p>
            <a:r>
              <a:rPr lang="pl-PL" baseline="0" dirty="0" err="1" smtClean="0"/>
              <a:t>Tree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depth</a:t>
            </a:r>
            <a:r>
              <a:rPr lang="pl-PL" baseline="0" dirty="0" smtClean="0"/>
              <a:t> 10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overfitted</a:t>
            </a:r>
            <a:r>
              <a:rPr lang="pl-PL" baseline="0" dirty="0" smtClean="0"/>
              <a:t> as we </a:t>
            </a:r>
            <a:r>
              <a:rPr lang="pl-PL" baseline="0" dirty="0" err="1" smtClean="0"/>
              <a:t>get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better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accuracy</a:t>
            </a:r>
            <a:r>
              <a:rPr lang="pl-PL" baseline="0" dirty="0" smtClean="0"/>
              <a:t> on </a:t>
            </a:r>
            <a:r>
              <a:rPr lang="pl-PL" baseline="0" dirty="0" err="1" smtClean="0"/>
              <a:t>validation</a:t>
            </a:r>
            <a:r>
              <a:rPr lang="pl-PL" baseline="0" dirty="0" smtClean="0"/>
              <a:t> data with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depth</a:t>
            </a:r>
            <a:r>
              <a:rPr lang="pl-PL" baseline="0" dirty="0" smtClean="0"/>
              <a:t> 6.</a:t>
            </a:r>
          </a:p>
          <a:p>
            <a:r>
              <a:rPr lang="pl-PL" baseline="0" dirty="0" smtClean="0"/>
              <a:t>For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particular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example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answer</a:t>
            </a:r>
            <a:r>
              <a:rPr lang="pl-PL" baseline="0" dirty="0" smtClean="0"/>
              <a:t> for the </a:t>
            </a:r>
            <a:r>
              <a:rPr lang="pl-PL" baseline="0" dirty="0" err="1" smtClean="0"/>
              <a:t>question</a:t>
            </a:r>
            <a:r>
              <a:rPr lang="pl-PL" baseline="0" dirty="0" smtClean="0"/>
              <a:t> </a:t>
            </a:r>
            <a:r>
              <a:rPr lang="pl-PL" baseline="0" dirty="0" err="1" smtClean="0"/>
              <a:t>what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best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depth</a:t>
            </a:r>
            <a:r>
              <a:rPr lang="pl-PL" baseline="0" dirty="0" smtClean="0"/>
              <a:t> of the </a:t>
            </a:r>
            <a:r>
              <a:rPr lang="pl-PL" baseline="0" dirty="0" err="1" smtClean="0"/>
              <a:t>clasifier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tree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6.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F9713-56A1-4F38-957E-64597942F7FB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70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Depends</a:t>
            </a:r>
            <a:r>
              <a:rPr lang="pl-PL" dirty="0" smtClean="0"/>
              <a:t> on </a:t>
            </a:r>
            <a:r>
              <a:rPr lang="pl-PL" dirty="0" err="1" smtClean="0"/>
              <a:t>split</a:t>
            </a:r>
            <a:r>
              <a:rPr lang="pl-PL" dirty="0" smtClean="0"/>
              <a:t> of data</a:t>
            </a:r>
            <a:r>
              <a:rPr lang="pl-PL" baseline="0" dirty="0" smtClean="0"/>
              <a:t> (</a:t>
            </a:r>
            <a:r>
              <a:rPr lang="pl-PL" baseline="0" dirty="0" err="1" smtClean="0"/>
              <a:t>balancing</a:t>
            </a:r>
            <a:r>
              <a:rPr lang="pl-PL" baseline="0" dirty="0" smtClean="0"/>
              <a:t> data)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F9713-56A1-4F38-957E-64597942F7FB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697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4D01-D8AC-4502-A6FF-7A02F7192E4A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802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720F-B264-4CEA-A929-2DDB2F237523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673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E17E-7D44-497B-828B-50854E28D883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042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E749DA-124D-4CFC-8FBF-63B3AF83440D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896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FC1DC-B33C-464A-AE44-E46E9855B17C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7805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C5A9ED8-63A9-43CD-B2B6-0E773FEE52AF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3097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5AE-EDA5-4991-BB13-81F29A7707A8}" type="datetime1">
              <a:rPr lang="pl-PL" smtClean="0"/>
              <a:t>30.01.2018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7095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7A8C-AEA8-4390-9332-73FA5DCFB4C2}" type="datetime1">
              <a:rPr lang="pl-PL" smtClean="0"/>
              <a:t>30.01.2018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758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9770-320A-4D32-B42A-60E81FFBA0C8}" type="datetime1">
              <a:rPr lang="pl-PL" smtClean="0"/>
              <a:t>30.01.2018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615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F7E88-68E3-4412-A529-353A5BDB0C31}" type="datetime1">
              <a:rPr lang="pl-PL" smtClean="0"/>
              <a:t>30.01.2018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991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4EA30DC-D776-49F1-A584-BB3E70964E09}" type="datetime1">
              <a:rPr lang="pl-PL" smtClean="0"/>
              <a:t>30.01.2018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60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7D46-F98F-4D80-8ED3-466F8A6D4FF5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3316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1FBDC-D830-4B82-AD13-EEA13F964F0A}" type="datetime1">
              <a:rPr lang="pl-PL" smtClean="0"/>
              <a:t>30.01.2018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71769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341F6-B8E4-4D3C-805E-436FC008EEBD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472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F137E2-EF62-4CF8-A75F-05C829ED080D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702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7557D-2378-4D51-87CA-B36B43128710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128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EDEC-CE0C-43C1-978A-FC7D8C1B02C7}" type="datetime1">
              <a:rPr lang="pl-PL" smtClean="0"/>
              <a:t>30.01.2018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658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0E63-B1D0-4099-8763-E69C94A8C6EB}" type="datetime1">
              <a:rPr lang="pl-PL" smtClean="0"/>
              <a:t>30.01.2018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9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241D1-7940-404E-9600-58CFAAA032FD}" type="datetime1">
              <a:rPr lang="pl-PL" smtClean="0"/>
              <a:t>30.01.2018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3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7BF3-3EE1-4DB7-8090-9E371E7FAB9F}" type="datetime1">
              <a:rPr lang="pl-PL" smtClean="0"/>
              <a:t>30.01.2018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557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2DE8-1B0A-4E96-B0F8-4461040BCAC0}" type="datetime1">
              <a:rPr lang="pl-PL" smtClean="0"/>
              <a:t>30.01.2018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482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D770-8828-4374-B5DF-CFCC9831D418}" type="datetime1">
              <a:rPr lang="pl-PL" smtClean="0"/>
              <a:t>30.01.2018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537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78DE5E1-8A22-4941-B877-F7B18B6D2CF1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234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8BB579B-0F3C-430C-96BB-3D06998342DF}" type="datetime1">
              <a:rPr lang="pl-PL" smtClean="0"/>
              <a:t>30.01.2018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74E87A6-7FFA-47D1-8277-D8AB08C63F72}" type="slidenum">
              <a:rPr lang="pl-PL" smtClean="0"/>
              <a:t>‹#›</a:t>
            </a:fld>
            <a:endParaRPr lang="pl-PL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60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5400" dirty="0" err="1"/>
              <a:t>Classification</a:t>
            </a:r>
            <a:r>
              <a:rPr lang="pl-PL" sz="5400" dirty="0"/>
              <a:t> Advanced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sz="3600" dirty="0" err="1"/>
              <a:t>Decision</a:t>
            </a:r>
            <a:r>
              <a:rPr lang="pl-PL" sz="3600" dirty="0"/>
              <a:t> </a:t>
            </a:r>
            <a:r>
              <a:rPr lang="pl-PL" sz="3600" dirty="0" err="1"/>
              <a:t>Trees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7734300" y="6488668"/>
            <a:ext cx="459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Mikołaj Nawojowski,  Wojciech Nowak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42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06D4-B523-1C49-9E06-61FDCA2B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200" dirty="0" err="1"/>
              <a:t>Binary</a:t>
            </a:r>
            <a:r>
              <a:rPr lang="pl-PL" sz="3200" dirty="0"/>
              <a:t> </a:t>
            </a:r>
            <a:r>
              <a:rPr lang="pl-PL" sz="3200" dirty="0" err="1"/>
              <a:t>decision</a:t>
            </a:r>
            <a:r>
              <a:rPr lang="pl-PL" sz="3200" dirty="0"/>
              <a:t> </a:t>
            </a:r>
            <a:r>
              <a:rPr lang="pl-PL" sz="3200" dirty="0" err="1"/>
              <a:t>tree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EC41-9AAB-2049-AC88-CF18F25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89" y="2190747"/>
            <a:ext cx="9120021" cy="401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CB59-03B9-BB46-AADB-741273B22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err="1"/>
              <a:t>CHOOSing</a:t>
            </a:r>
            <a:r>
              <a:rPr lang="pl-PL" dirty="0"/>
              <a:t> </a:t>
            </a:r>
            <a:r>
              <a:rPr lang="pl-PL" dirty="0" smtClean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EF0F2-D206-6047-9AE8-BFCD21638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We </a:t>
            </a:r>
            <a:r>
              <a:rPr lang="en-US" dirty="0"/>
              <a:t>will just be using 4 categorical features:</a:t>
            </a:r>
          </a:p>
          <a:p>
            <a:r>
              <a:rPr lang="en-US" dirty="0"/>
              <a:t>grade of the loan</a:t>
            </a:r>
          </a:p>
          <a:p>
            <a:r>
              <a:rPr lang="en-US" dirty="0"/>
              <a:t>the length of the loan term</a:t>
            </a:r>
          </a:p>
          <a:p>
            <a:r>
              <a:rPr lang="en-US" dirty="0"/>
              <a:t>the home ownership status: own, mortgage, rent</a:t>
            </a:r>
          </a:p>
          <a:p>
            <a:r>
              <a:rPr lang="en-US" dirty="0"/>
              <a:t>number of years of employment.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67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93F9-4706-B444-A5AC-1A70F42D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200" dirty="0" err="1" smtClean="0"/>
              <a:t>input</a:t>
            </a:r>
            <a:r>
              <a:rPr lang="pl-PL" sz="3200" dirty="0" smtClean="0"/>
              <a:t> </a:t>
            </a:r>
            <a:r>
              <a:rPr lang="pl-PL" sz="3200" dirty="0"/>
              <a:t>data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748B7A-19F6-D244-9545-11694E8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25" y="1916112"/>
            <a:ext cx="6731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4594-8CF1-E446-8F60-7FFC5DA7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200" dirty="0"/>
              <a:t>How to </a:t>
            </a:r>
            <a:r>
              <a:rPr lang="pl-PL" sz="3200" dirty="0" err="1"/>
              <a:t>build</a:t>
            </a:r>
            <a:r>
              <a:rPr lang="pl-PL" sz="3200" dirty="0"/>
              <a:t> a </a:t>
            </a:r>
            <a:r>
              <a:rPr lang="pl-PL" sz="3200" dirty="0" err="1"/>
              <a:t>binary</a:t>
            </a:r>
            <a:r>
              <a:rPr lang="pl-PL" sz="3200" dirty="0"/>
              <a:t> </a:t>
            </a:r>
            <a:r>
              <a:rPr lang="pl-PL" sz="3200" dirty="0" err="1"/>
              <a:t>tree</a:t>
            </a:r>
            <a:r>
              <a:rPr lang="pl-PL" sz="3200" dirty="0"/>
              <a:t>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4B71A-2642-9047-A443-F4E5AD2CE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30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Steps</a:t>
            </a:r>
            <a:r>
              <a:rPr lang="pl-PL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Subsample dataset to make sure classes are balanced</a:t>
            </a:r>
            <a:r>
              <a:rPr lang="pl-PL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 categorical data into binary features</a:t>
            </a:r>
            <a:r>
              <a:rPr lang="pl-PL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Train-test split</a:t>
            </a:r>
            <a:r>
              <a:rPr lang="pl-PL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Decision tree implementation</a:t>
            </a:r>
            <a:r>
              <a:rPr lang="pl-PL" dirty="0"/>
              <a:t>:</a:t>
            </a:r>
          </a:p>
          <a:p>
            <a:pPr marL="666900" lvl="1" indent="-342900">
              <a:buFont typeface="+mj-lt"/>
              <a:buAutoNum type="arabicPeriod"/>
            </a:pPr>
            <a:r>
              <a:rPr lang="pl-PL" dirty="0" err="1"/>
              <a:t>Count</a:t>
            </a:r>
            <a:r>
              <a:rPr lang="pl-PL" dirty="0"/>
              <a:t>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mistakes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predicting</a:t>
            </a:r>
            <a:r>
              <a:rPr lang="pl-PL" dirty="0"/>
              <a:t> </a:t>
            </a:r>
            <a:r>
              <a:rPr lang="pl-PL" dirty="0" err="1"/>
              <a:t>majority</a:t>
            </a:r>
            <a:r>
              <a:rPr lang="pl-PL" dirty="0"/>
              <a:t> </a:t>
            </a:r>
            <a:r>
              <a:rPr lang="pl-PL" dirty="0" err="1"/>
              <a:t>class</a:t>
            </a:r>
            <a:r>
              <a:rPr lang="pl-PL" dirty="0"/>
              <a:t>.</a:t>
            </a:r>
          </a:p>
          <a:p>
            <a:pPr marL="666900" lvl="1" indent="-342900">
              <a:buFont typeface="+mj-lt"/>
              <a:buAutoNum type="arabicPeriod"/>
            </a:pPr>
            <a:r>
              <a:rPr lang="pl-PL" dirty="0" err="1"/>
              <a:t>Pick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feature</a:t>
            </a:r>
            <a:r>
              <a:rPr lang="pl-PL" dirty="0"/>
              <a:t> to </a:t>
            </a:r>
            <a:r>
              <a:rPr lang="pl-PL" dirty="0" err="1"/>
              <a:t>split</a:t>
            </a:r>
            <a:r>
              <a:rPr lang="pl-PL" dirty="0"/>
              <a:t> on.</a:t>
            </a:r>
          </a:p>
          <a:p>
            <a:pPr marL="666900" lvl="1" indent="-342900">
              <a:buFont typeface="+mj-lt"/>
              <a:buAutoNum type="arabicPeriod"/>
            </a:pPr>
            <a:r>
              <a:rPr lang="pl-PL" dirty="0" err="1"/>
              <a:t>Building</a:t>
            </a:r>
            <a:r>
              <a:rPr lang="pl-PL" dirty="0"/>
              <a:t> the </a:t>
            </a:r>
            <a:r>
              <a:rPr lang="pl-PL" dirty="0" err="1"/>
              <a:t>tree</a:t>
            </a:r>
            <a:r>
              <a:rPr lang="pl-PL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err="1"/>
              <a:t>Making</a:t>
            </a:r>
            <a:r>
              <a:rPr lang="pl-PL" dirty="0"/>
              <a:t> </a:t>
            </a:r>
            <a:r>
              <a:rPr lang="pl-PL" dirty="0" err="1"/>
              <a:t>predictions</a:t>
            </a:r>
            <a:r>
              <a:rPr lang="pl-PL" dirty="0"/>
              <a:t> with a </a:t>
            </a:r>
            <a:r>
              <a:rPr lang="pl-PL" dirty="0" err="1"/>
              <a:t>decision</a:t>
            </a:r>
            <a:r>
              <a:rPr lang="pl-PL" dirty="0"/>
              <a:t> </a:t>
            </a:r>
            <a:r>
              <a:rPr lang="pl-PL" dirty="0" err="1"/>
              <a:t>tree</a:t>
            </a:r>
            <a:r>
              <a:rPr lang="pl-PL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err="1"/>
              <a:t>Evaluating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decision</a:t>
            </a:r>
            <a:r>
              <a:rPr lang="pl-PL" dirty="0"/>
              <a:t> </a:t>
            </a:r>
            <a:r>
              <a:rPr lang="pl-PL" dirty="0" err="1"/>
              <a:t>tree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61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56AB-EE5E-A744-AA2D-0305B326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3200" dirty="0"/>
              <a:t>Transform categorical data into binary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8EE0C-468D-914E-9C71-CB5784491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451" y="2463292"/>
            <a:ext cx="3484104" cy="486518"/>
          </a:xfr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F421F6B2-4612-334D-ACDA-4BF03E2DDD42}"/>
              </a:ext>
            </a:extLst>
          </p:cNvPr>
          <p:cNvSpPr/>
          <p:nvPr/>
        </p:nvSpPr>
        <p:spPr>
          <a:xfrm>
            <a:off x="2233448" y="3050759"/>
            <a:ext cx="620110" cy="1019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17762-EF0B-B042-947D-B7663295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51" y="4250340"/>
            <a:ext cx="3886200" cy="138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DA628-8A09-F844-9406-72EDFCA8F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787" y="2284249"/>
            <a:ext cx="6379432" cy="39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6B0C-63E9-0E4D-B736-AAE9A967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3200" dirty="0"/>
              <a:t>count number of mistakes while predicting majority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A138C-99C9-0C45-A6A0-820A90970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pl-PL" b="1" dirty="0" err="1"/>
              <a:t>Steps</a:t>
            </a:r>
            <a:r>
              <a:rPr lang="pl-PL" b="1" dirty="0"/>
              <a:t>:</a:t>
            </a:r>
          </a:p>
          <a:p>
            <a:r>
              <a:rPr lang="en-US" b="1" dirty="0"/>
              <a:t>Step </a:t>
            </a:r>
            <a:r>
              <a:rPr lang="pl-PL" b="1" dirty="0"/>
              <a:t>1:</a:t>
            </a:r>
            <a:r>
              <a:rPr lang="en-US" b="1" dirty="0"/>
              <a:t> </a:t>
            </a:r>
            <a:r>
              <a:rPr lang="en-US" dirty="0"/>
              <a:t>Calculate the number of safe loans and risky loans</a:t>
            </a:r>
            <a:r>
              <a:rPr lang="pl-PL" dirty="0"/>
              <a:t>. </a:t>
            </a:r>
          </a:p>
          <a:p>
            <a:r>
              <a:rPr lang="en-US" b="1" dirty="0"/>
              <a:t>Step </a:t>
            </a:r>
            <a:r>
              <a:rPr lang="pl-PL" b="1" dirty="0"/>
              <a:t>2:</a:t>
            </a:r>
            <a:r>
              <a:rPr lang="en-US" b="1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en-US" dirty="0"/>
              <a:t>the data points that are not in the majority class are considered mistakes</a:t>
            </a:r>
            <a:r>
              <a:rPr lang="pl-PL" dirty="0"/>
              <a:t>. </a:t>
            </a:r>
          </a:p>
          <a:p>
            <a:r>
              <a:rPr lang="en-US" b="1" dirty="0"/>
              <a:t>Step </a:t>
            </a:r>
            <a:r>
              <a:rPr lang="pl-PL" b="1" dirty="0"/>
              <a:t>3:</a:t>
            </a:r>
            <a:r>
              <a:rPr lang="en-US" b="1" dirty="0"/>
              <a:t> </a:t>
            </a:r>
            <a:r>
              <a:rPr lang="en-US" dirty="0"/>
              <a:t>Return the number of mistakes.</a:t>
            </a:r>
          </a:p>
        </p:txBody>
      </p:sp>
    </p:spTree>
    <p:extLst>
      <p:ext uri="{BB962C8B-B14F-4D97-AF65-F5344CB8AC3E}">
        <p14:creationId xmlns:p14="http://schemas.microsoft.com/office/powerpoint/2010/main" val="334358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2473-863B-7843-99CB-71119032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pick best feature to split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AB7F7-6041-3E46-94E2-05F915CD4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b="1" dirty="0" err="1"/>
              <a:t>Steps</a:t>
            </a:r>
            <a:r>
              <a:rPr lang="pl-PL" b="1" dirty="0"/>
              <a:t>:</a:t>
            </a:r>
          </a:p>
          <a:p>
            <a:r>
              <a:rPr lang="en-US" b="1" dirty="0"/>
              <a:t>Step 1:</a:t>
            </a:r>
            <a:r>
              <a:rPr lang="en-US" dirty="0"/>
              <a:t> Loop over each feature in the feature list</a:t>
            </a:r>
          </a:p>
          <a:p>
            <a:r>
              <a:rPr lang="en-US" b="1" dirty="0"/>
              <a:t>Step 2:</a:t>
            </a:r>
            <a:r>
              <a:rPr lang="en-US" dirty="0"/>
              <a:t> Within the loop, split the data into two groups: one group where all of the data has feature value 0, and one group where all of the data has feature value 1 </a:t>
            </a:r>
            <a:endParaRPr lang="pl-PL" dirty="0"/>
          </a:p>
          <a:p>
            <a:r>
              <a:rPr lang="en-US" b="1" dirty="0"/>
              <a:t>Step 3:</a:t>
            </a:r>
            <a:r>
              <a:rPr lang="en-US" dirty="0"/>
              <a:t> Calculate the number of misclassified examples in both groups of data </a:t>
            </a:r>
            <a:r>
              <a:rPr lang="pl-PL" dirty="0"/>
              <a:t>and</a:t>
            </a:r>
            <a:r>
              <a:rPr lang="en-US" dirty="0"/>
              <a:t> compute the </a:t>
            </a:r>
            <a:r>
              <a:rPr lang="en-US" b="1" dirty="0"/>
              <a:t>classification error</a:t>
            </a:r>
            <a:r>
              <a:rPr lang="en-US" dirty="0"/>
              <a:t>.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Step 4:</a:t>
            </a:r>
            <a:r>
              <a:rPr lang="en-US" dirty="0"/>
              <a:t> If the computed error is smaller than the best error found so far, store this </a:t>
            </a:r>
            <a:r>
              <a:rPr lang="en-US" b="1" dirty="0"/>
              <a:t>feature and its error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D3D8E-2A02-1E42-950E-6E4DD43C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573" y="4233479"/>
            <a:ext cx="3454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2EF5-9938-6645-B2C6-18105E32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pick best feature to split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DBA24-FCFE-B44B-A652-3BBF85495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172" y="3420716"/>
            <a:ext cx="4729656" cy="1908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Best feature is:</a:t>
            </a:r>
            <a:r>
              <a:rPr lang="pl-PL" sz="2800" dirty="0"/>
              <a:t> </a:t>
            </a:r>
            <a:r>
              <a:rPr lang="en-US" sz="2800" dirty="0"/>
              <a:t>term. 36 months</a:t>
            </a:r>
            <a:r>
              <a:rPr lang="pl-PL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29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8216-8B04-C741-9338-5201A70F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Building the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BB727-8D19-544E-874D-1F6335C23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65" y="2024774"/>
            <a:ext cx="5843752" cy="1460938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E1B88B-2619-3B41-9454-C49AF7FFE4B6}"/>
              </a:ext>
            </a:extLst>
          </p:cNvPr>
          <p:cNvSpPr txBox="1">
            <a:spLocks/>
          </p:cNvSpPr>
          <p:nvPr/>
        </p:nvSpPr>
        <p:spPr>
          <a:xfrm>
            <a:off x="367863" y="3760210"/>
            <a:ext cx="11242945" cy="2098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/>
              <a:t>Stoping </a:t>
            </a:r>
            <a:r>
              <a:rPr lang="pl-PL" dirty="0" err="1"/>
              <a:t>conditions</a:t>
            </a:r>
            <a:r>
              <a:rPr lang="pl-PL" dirty="0"/>
              <a:t>:</a:t>
            </a:r>
          </a:p>
          <a:p>
            <a:r>
              <a:rPr lang="en-US" dirty="0"/>
              <a:t>All data points in a node are from the same class</a:t>
            </a:r>
            <a:r>
              <a:rPr lang="pl-PL" dirty="0"/>
              <a:t>.</a:t>
            </a:r>
          </a:p>
          <a:p>
            <a:r>
              <a:rPr lang="pl-PL" dirty="0"/>
              <a:t>No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to </a:t>
            </a:r>
            <a:r>
              <a:rPr lang="pl-PL" dirty="0" err="1"/>
              <a:t>split</a:t>
            </a:r>
            <a:r>
              <a:rPr lang="pl-PL" dirty="0"/>
              <a:t> on.</a:t>
            </a:r>
          </a:p>
          <a:p>
            <a:r>
              <a:rPr lang="pl-PL" dirty="0"/>
              <a:t>M</a:t>
            </a:r>
            <a:r>
              <a:rPr lang="en-US" dirty="0"/>
              <a:t>ax</a:t>
            </a:r>
            <a:r>
              <a:rPr lang="pl-PL" dirty="0"/>
              <a:t> </a:t>
            </a:r>
            <a:r>
              <a:rPr lang="en-US" dirty="0"/>
              <a:t>depth of the tree.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CD853B-FC0F-B54F-9C1E-6D7234570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45" y="2156153"/>
            <a:ext cx="4148463" cy="42282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249BF4-3011-EA44-B19E-6600D597528B}"/>
              </a:ext>
            </a:extLst>
          </p:cNvPr>
          <p:cNvCxnSpPr>
            <a:stCxn id="5" idx="3"/>
          </p:cNvCxnSpPr>
          <p:nvPr/>
        </p:nvCxnSpPr>
        <p:spPr>
          <a:xfrm>
            <a:off x="6316717" y="2755243"/>
            <a:ext cx="1397876" cy="48194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59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AC43-A109-B445-8DB1-24A7E075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Making predictions with a 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30916-76F8-C742-8BE7-AACA57467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097143"/>
            <a:ext cx="2887223" cy="3830692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716866A-F10A-0E43-BF8A-78FF4F8C7C9B}"/>
              </a:ext>
            </a:extLst>
          </p:cNvPr>
          <p:cNvSpPr/>
          <p:nvPr/>
        </p:nvSpPr>
        <p:spPr>
          <a:xfrm>
            <a:off x="3289739" y="3321268"/>
            <a:ext cx="1040524" cy="90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3B3A1-67F2-F440-85CD-67A9F27B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3074712"/>
            <a:ext cx="3086100" cy="13970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34FB8E0-1D86-7940-8FB6-EDC24EF3EDC8}"/>
              </a:ext>
            </a:extLst>
          </p:cNvPr>
          <p:cNvSpPr/>
          <p:nvPr/>
        </p:nvSpPr>
        <p:spPr>
          <a:xfrm>
            <a:off x="7639050" y="3321267"/>
            <a:ext cx="1261241" cy="90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206FF-1DDF-E840-8D78-8C01B991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769" y="2695466"/>
            <a:ext cx="2136837" cy="17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8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200" dirty="0"/>
              <a:t>AGENDA</a:t>
            </a:r>
            <a:endParaRPr lang="pl-PL" sz="36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 err="1"/>
              <a:t>Decision</a:t>
            </a:r>
            <a:r>
              <a:rPr lang="pl-PL" sz="2800" dirty="0"/>
              <a:t> </a:t>
            </a:r>
            <a:r>
              <a:rPr lang="pl-PL" sz="2800" dirty="0" err="1"/>
              <a:t>Trees</a:t>
            </a:r>
            <a:r>
              <a:rPr lang="pl-PL" sz="2800" dirty="0"/>
              <a:t> </a:t>
            </a:r>
            <a:r>
              <a:rPr lang="pl-PL" sz="2800" dirty="0" err="1"/>
              <a:t>introduction</a:t>
            </a:r>
            <a:r>
              <a:rPr lang="pl-PL" sz="2800" dirty="0"/>
              <a:t> with a draft of </a:t>
            </a:r>
            <a:r>
              <a:rPr lang="pl-PL" sz="2800" dirty="0" err="1"/>
              <a:t>used</a:t>
            </a:r>
            <a:r>
              <a:rPr lang="pl-PL" sz="2800" dirty="0"/>
              <a:t> </a:t>
            </a:r>
            <a:r>
              <a:rPr lang="pl-PL" sz="2800" dirty="0" err="1"/>
              <a:t>example</a:t>
            </a:r>
            <a:endParaRPr lang="pl-PL" sz="2800" dirty="0"/>
          </a:p>
          <a:p>
            <a:r>
              <a:rPr lang="pl-PL" sz="2800" dirty="0" err="1" smtClean="0"/>
              <a:t>Assignment</a:t>
            </a:r>
            <a:r>
              <a:rPr lang="pl-PL" sz="2800" dirty="0"/>
              <a:t>: </a:t>
            </a:r>
            <a:r>
              <a:rPr lang="pl-PL" sz="2800" dirty="0" err="1"/>
              <a:t>Identyfing</a:t>
            </a:r>
            <a:r>
              <a:rPr lang="pl-PL" sz="2800" dirty="0"/>
              <a:t> </a:t>
            </a:r>
            <a:r>
              <a:rPr lang="pl-PL" sz="2800" dirty="0" err="1"/>
              <a:t>safe</a:t>
            </a:r>
            <a:r>
              <a:rPr lang="pl-PL" sz="2800" dirty="0"/>
              <a:t> </a:t>
            </a:r>
            <a:r>
              <a:rPr lang="pl-PL" sz="2800" dirty="0" err="1"/>
              <a:t>loans</a:t>
            </a:r>
            <a:r>
              <a:rPr lang="pl-PL" sz="2800" dirty="0"/>
              <a:t> with </a:t>
            </a:r>
            <a:r>
              <a:rPr lang="pl-PL" sz="2800" dirty="0" err="1"/>
              <a:t>decision</a:t>
            </a:r>
            <a:r>
              <a:rPr lang="pl-PL" sz="2800" dirty="0"/>
              <a:t> </a:t>
            </a:r>
            <a:r>
              <a:rPr lang="pl-PL" sz="2800" dirty="0" err="1"/>
              <a:t>trees</a:t>
            </a:r>
            <a:endParaRPr lang="pl-PL" sz="2800" dirty="0"/>
          </a:p>
          <a:p>
            <a:r>
              <a:rPr lang="pl-PL" sz="2800" dirty="0" err="1"/>
              <a:t>Binary</a:t>
            </a:r>
            <a:r>
              <a:rPr lang="pl-PL" sz="2800" dirty="0"/>
              <a:t> </a:t>
            </a:r>
            <a:r>
              <a:rPr lang="pl-PL" sz="2800" dirty="0" err="1"/>
              <a:t>Decision</a:t>
            </a:r>
            <a:r>
              <a:rPr lang="pl-PL" sz="2800" dirty="0"/>
              <a:t> </a:t>
            </a:r>
            <a:r>
              <a:rPr lang="pl-PL" sz="2800" dirty="0" err="1"/>
              <a:t>Trees</a:t>
            </a:r>
            <a:r>
              <a:rPr lang="pl-PL" sz="2800" dirty="0"/>
              <a:t> </a:t>
            </a:r>
            <a:r>
              <a:rPr lang="pl-PL" sz="2800" dirty="0" err="1"/>
              <a:t>introduction</a:t>
            </a:r>
            <a:endParaRPr lang="pl-PL" sz="2800" dirty="0"/>
          </a:p>
          <a:p>
            <a:r>
              <a:rPr lang="pl-PL" sz="2800" dirty="0" err="1"/>
              <a:t>Assignment</a:t>
            </a:r>
            <a:r>
              <a:rPr lang="pl-PL" sz="2800" dirty="0"/>
              <a:t>: </a:t>
            </a:r>
            <a:r>
              <a:rPr lang="pl-PL" sz="2800" dirty="0" err="1"/>
              <a:t>Implementing</a:t>
            </a:r>
            <a:r>
              <a:rPr lang="pl-PL" sz="2800" dirty="0"/>
              <a:t> </a:t>
            </a:r>
            <a:r>
              <a:rPr lang="pl-PL" sz="2800" dirty="0" err="1"/>
              <a:t>binary</a:t>
            </a:r>
            <a:r>
              <a:rPr lang="pl-PL" sz="2800" dirty="0"/>
              <a:t> </a:t>
            </a:r>
            <a:r>
              <a:rPr lang="pl-PL" sz="2800" dirty="0" err="1"/>
              <a:t>decision</a:t>
            </a:r>
            <a:r>
              <a:rPr lang="pl-PL" sz="2800" dirty="0"/>
              <a:t> </a:t>
            </a:r>
            <a:r>
              <a:rPr lang="pl-PL" sz="2800" dirty="0" err="1"/>
              <a:t>trees</a:t>
            </a:r>
            <a:endParaRPr lang="pl-PL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89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C967-32C6-0746-B725-05628552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Evaluating 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12F58-5A52-9141-91AF-5278F4FE0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683" y="1887233"/>
            <a:ext cx="4708634" cy="18068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E8923-8F4F-E644-B967-5E9C586E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08" y="3557400"/>
            <a:ext cx="2911365" cy="1431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F0E2F-8E62-2248-A7D9-D899F4026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732" y="3557400"/>
            <a:ext cx="3177627" cy="126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8C9149-5C0F-C64F-AFD8-57573269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262" y="4824248"/>
            <a:ext cx="2610945" cy="1305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24317A-EE92-C74D-9F72-1FDAF0831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411" y="5596757"/>
            <a:ext cx="6188556" cy="4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sz="3200" dirty="0" err="1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 err="1" smtClean="0"/>
              <a:t>Increased</a:t>
            </a:r>
            <a:r>
              <a:rPr lang="pl-PL" sz="2000" dirty="0" smtClean="0"/>
              <a:t> DEPTH of the </a:t>
            </a:r>
            <a:r>
              <a:rPr lang="pl-PL" sz="2000" dirty="0" err="1" smtClean="0"/>
              <a:t>tree</a:t>
            </a:r>
            <a:r>
              <a:rPr lang="pl-PL" sz="2000" dirty="0" smtClean="0"/>
              <a:t> </a:t>
            </a:r>
            <a:r>
              <a:rPr lang="pl-PL" sz="2000" dirty="0" err="1" smtClean="0"/>
              <a:t>are</a:t>
            </a:r>
            <a:r>
              <a:rPr lang="pl-PL" sz="2000" dirty="0" smtClean="0"/>
              <a:t> not </a:t>
            </a:r>
            <a:r>
              <a:rPr lang="pl-PL" sz="2000" dirty="0" err="1" smtClean="0"/>
              <a:t>consistent</a:t>
            </a:r>
            <a:r>
              <a:rPr lang="pl-PL" sz="2000" dirty="0" smtClean="0"/>
              <a:t> with </a:t>
            </a:r>
            <a:r>
              <a:rPr lang="pl-PL" sz="2000" dirty="0" err="1" smtClean="0"/>
              <a:t>higher</a:t>
            </a:r>
            <a:r>
              <a:rPr lang="pl-PL" sz="2000" dirty="0" smtClean="0"/>
              <a:t> </a:t>
            </a:r>
            <a:r>
              <a:rPr lang="pl-PL" sz="2000" dirty="0" err="1" smtClean="0"/>
              <a:t>accuracy</a:t>
            </a:r>
            <a:endParaRPr lang="pl-PL" sz="2000" dirty="0" smtClean="0"/>
          </a:p>
          <a:p>
            <a:r>
              <a:rPr lang="pl-PL" sz="2000" dirty="0" err="1" smtClean="0"/>
              <a:t>Decision</a:t>
            </a:r>
            <a:r>
              <a:rPr lang="pl-PL" sz="2000" dirty="0" smtClean="0"/>
              <a:t> </a:t>
            </a:r>
            <a:r>
              <a:rPr lang="pl-PL" sz="2000" dirty="0" err="1" smtClean="0"/>
              <a:t>trees</a:t>
            </a:r>
            <a:r>
              <a:rPr lang="pl-PL" sz="2000" dirty="0" smtClean="0"/>
              <a:t> </a:t>
            </a:r>
            <a:r>
              <a:rPr lang="pl-PL" sz="2000" dirty="0" err="1" smtClean="0"/>
              <a:t>created</a:t>
            </a:r>
            <a:r>
              <a:rPr lang="pl-PL" sz="2000" dirty="0" smtClean="0"/>
              <a:t> </a:t>
            </a:r>
            <a:r>
              <a:rPr lang="pl-PL" sz="2000" dirty="0" err="1" smtClean="0"/>
              <a:t>using</a:t>
            </a:r>
            <a:r>
              <a:rPr lang="pl-PL" sz="2000" dirty="0" smtClean="0"/>
              <a:t> </a:t>
            </a:r>
            <a:r>
              <a:rPr lang="pl-PL" sz="2000" dirty="0" err="1" smtClean="0"/>
              <a:t>graphlab</a:t>
            </a:r>
            <a:r>
              <a:rPr lang="pl-PL" sz="2000" dirty="0" smtClean="0"/>
              <a:t> and </a:t>
            </a:r>
            <a:r>
              <a:rPr lang="pl-PL" sz="2000" dirty="0" err="1" smtClean="0"/>
              <a:t>our</a:t>
            </a:r>
            <a:r>
              <a:rPr lang="pl-PL" sz="2000" dirty="0" smtClean="0"/>
              <a:t> </a:t>
            </a:r>
            <a:r>
              <a:rPr lang="pl-PL" sz="2000" dirty="0" err="1" smtClean="0"/>
              <a:t>algorithm</a:t>
            </a:r>
            <a:r>
              <a:rPr lang="pl-PL" sz="2000" dirty="0" smtClean="0"/>
              <a:t> </a:t>
            </a:r>
            <a:r>
              <a:rPr lang="pl-PL" sz="2000" dirty="0" err="1" smtClean="0"/>
              <a:t>has</a:t>
            </a:r>
            <a:r>
              <a:rPr lang="pl-PL" sz="2000" dirty="0" smtClean="0"/>
              <a:t> </a:t>
            </a:r>
            <a:r>
              <a:rPr lang="pl-PL" sz="2000" dirty="0" err="1" smtClean="0"/>
              <a:t>similar</a:t>
            </a:r>
            <a:r>
              <a:rPr lang="pl-PL" sz="2000" dirty="0" smtClean="0"/>
              <a:t> </a:t>
            </a:r>
            <a:r>
              <a:rPr lang="pl-PL" sz="2000" dirty="0" err="1" smtClean="0"/>
              <a:t>accuracy</a:t>
            </a:r>
            <a:endParaRPr lang="pl-PL" sz="2000" dirty="0" smtClean="0"/>
          </a:p>
          <a:p>
            <a:r>
              <a:rPr lang="pl-PL" sz="2000" dirty="0" err="1" smtClean="0"/>
              <a:t>There</a:t>
            </a:r>
            <a:r>
              <a:rPr lang="pl-PL" sz="2000" dirty="0" smtClean="0"/>
              <a:t> </a:t>
            </a:r>
            <a:r>
              <a:rPr lang="pl-PL" sz="2000" dirty="0" err="1" smtClean="0"/>
              <a:t>is</a:t>
            </a:r>
            <a:r>
              <a:rPr lang="pl-PL" sz="2000" dirty="0" smtClean="0"/>
              <a:t> a lot of </a:t>
            </a:r>
            <a:r>
              <a:rPr lang="pl-PL" sz="2000" dirty="0" err="1" smtClean="0"/>
              <a:t>space</a:t>
            </a:r>
            <a:r>
              <a:rPr lang="pl-PL" sz="2000" dirty="0" smtClean="0"/>
              <a:t> for </a:t>
            </a:r>
            <a:r>
              <a:rPr lang="pl-PL" sz="2000" dirty="0" err="1" smtClean="0"/>
              <a:t>optimalisation</a:t>
            </a:r>
            <a:r>
              <a:rPr lang="pl-PL" sz="2000" dirty="0" smtClean="0"/>
              <a:t> for </a:t>
            </a:r>
            <a:r>
              <a:rPr lang="pl-PL" sz="2000" dirty="0" err="1" smtClean="0"/>
              <a:t>building</a:t>
            </a:r>
            <a:r>
              <a:rPr lang="pl-PL" sz="2000" dirty="0" smtClean="0"/>
              <a:t> </a:t>
            </a:r>
            <a:r>
              <a:rPr lang="pl-PL" sz="2000" dirty="0" err="1" smtClean="0"/>
              <a:t>binary</a:t>
            </a:r>
            <a:r>
              <a:rPr lang="pl-PL" sz="2000" dirty="0" smtClean="0"/>
              <a:t> </a:t>
            </a:r>
            <a:r>
              <a:rPr lang="pl-PL" sz="2000" dirty="0" err="1" smtClean="0"/>
              <a:t>decision</a:t>
            </a:r>
            <a:r>
              <a:rPr lang="pl-PL" sz="2000" dirty="0" smtClean="0"/>
              <a:t> </a:t>
            </a:r>
            <a:r>
              <a:rPr lang="pl-PL" sz="2000" dirty="0" err="1" smtClean="0"/>
              <a:t>tree</a:t>
            </a:r>
            <a:endParaRPr lang="pl-PL" sz="20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52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sz="3200" dirty="0" err="1"/>
              <a:t>Sources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81193" y="2460396"/>
            <a:ext cx="11029615" cy="3678303"/>
          </a:xfrm>
        </p:spPr>
        <p:txBody>
          <a:bodyPr anchor="ctr"/>
          <a:lstStyle/>
          <a:p>
            <a:r>
              <a:rPr lang="pl-PL" dirty="0"/>
              <a:t>Coursera Course: </a:t>
            </a:r>
            <a:r>
              <a:rPr lang="en-US" dirty="0"/>
              <a:t>Machine Learning: Classification</a:t>
            </a:r>
            <a:r>
              <a:rPr lang="pl-PL" dirty="0"/>
              <a:t>: </a:t>
            </a:r>
            <a:r>
              <a:rPr lang="pl-PL" dirty="0" err="1"/>
              <a:t>week</a:t>
            </a:r>
            <a:r>
              <a:rPr lang="pl-PL" dirty="0"/>
              <a:t> 3 </a:t>
            </a:r>
            <a:r>
              <a:rPr lang="pl-PL" dirty="0" err="1"/>
              <a:t>Decision</a:t>
            </a:r>
            <a:r>
              <a:rPr lang="pl-PL" dirty="0"/>
              <a:t> </a:t>
            </a:r>
            <a:r>
              <a:rPr lang="pl-PL" dirty="0" err="1"/>
              <a:t>Trees</a:t>
            </a:r>
            <a:r>
              <a:rPr lang="pl-PL" dirty="0"/>
              <a:t> module </a:t>
            </a:r>
            <a:r>
              <a:rPr lang="en-US" dirty="0"/>
              <a:t>by University of Washington</a:t>
            </a:r>
            <a:r>
              <a:rPr lang="pl-PL" dirty="0"/>
              <a:t> (</a:t>
            </a:r>
            <a:r>
              <a:rPr lang="pl-PL" dirty="0" err="1"/>
              <a:t>Emily</a:t>
            </a:r>
            <a:r>
              <a:rPr lang="pl-PL" dirty="0"/>
              <a:t> Fox. Carlos </a:t>
            </a:r>
            <a:r>
              <a:rPr lang="pl-PL" dirty="0" err="1"/>
              <a:t>Guestrin</a:t>
            </a:r>
            <a:r>
              <a:rPr lang="pl-PL" dirty="0" smtClean="0"/>
              <a:t>)</a:t>
            </a:r>
          </a:p>
          <a:p>
            <a:r>
              <a:rPr lang="pl-PL" dirty="0"/>
              <a:t>https://stats.stackexchange.com/questions/12187/are-decision-trees-almost-always-binary-trees</a:t>
            </a:r>
          </a:p>
          <a:p>
            <a:r>
              <a:rPr lang="en-US" dirty="0"/>
              <a:t>http://www.ele.uri.edu/faculty/he/PDFfiles/ImbalancedLearning.pdf</a:t>
            </a:r>
            <a:endParaRPr lang="pl-PL" dirty="0"/>
          </a:p>
          <a:p>
            <a:r>
              <a:rPr lang="en-US" dirty="0"/>
              <a:t>https://machinelearningmastery.com/tactics-to-combat-imbalanced-classes-in-your-machine-learning-dataset</a:t>
            </a:r>
            <a:r>
              <a:rPr lang="en-US" dirty="0" smtClean="0"/>
              <a:t>/</a:t>
            </a:r>
            <a:endParaRPr lang="pl-PL" dirty="0" smtClean="0"/>
          </a:p>
          <a:p>
            <a:r>
              <a:rPr lang="pl-PL" dirty="0"/>
              <a:t>https://sebastianraschka.com/faq/docs/decision-tree-binary.html</a:t>
            </a:r>
            <a:endParaRPr lang="pl-PL" dirty="0"/>
          </a:p>
          <a:p>
            <a:r>
              <a:rPr lang="en-US" dirty="0"/>
              <a:t>https://</a:t>
            </a:r>
            <a:r>
              <a:rPr lang="en-US" dirty="0" smtClean="0"/>
              <a:t>www.thefranchiseking.com/franchise-ownership-doesnt-have-to-be-a-risky-endeavor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062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!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6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200" dirty="0" err="1"/>
              <a:t>Decision</a:t>
            </a:r>
            <a:r>
              <a:rPr lang="pl-PL" sz="3200" dirty="0"/>
              <a:t> </a:t>
            </a:r>
            <a:r>
              <a:rPr lang="pl-PL" sz="3200" dirty="0" err="1"/>
              <a:t>tree</a:t>
            </a:r>
            <a:endParaRPr lang="pl-PL" sz="3200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8864" y="2181225"/>
            <a:ext cx="7774271" cy="3678238"/>
          </a:xfrm>
          <a:prstGeom prst="rect">
            <a:avLst/>
          </a:prstGeom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3</a:t>
            </a:fld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72" y="4613520"/>
            <a:ext cx="86868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35EA-81DD-C24F-96A3-65D2F7E9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Imbalanced 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E6CC-A334-D945-A984-91719B5C3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1981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600" b="1" dirty="0" err="1"/>
              <a:t>Why</a:t>
            </a:r>
            <a:r>
              <a:rPr lang="pl-PL" sz="3600" b="1" dirty="0"/>
              <a:t> do we </a:t>
            </a:r>
            <a:r>
              <a:rPr lang="pl-PL" sz="3600" b="1" dirty="0" err="1"/>
              <a:t>even</a:t>
            </a:r>
            <a:r>
              <a:rPr lang="pl-PL" sz="3600" b="1" dirty="0"/>
              <a:t> </a:t>
            </a:r>
            <a:r>
              <a:rPr lang="pl-PL" sz="3600" b="1" dirty="0" err="1"/>
              <a:t>care</a:t>
            </a:r>
            <a:r>
              <a:rPr lang="pl-PL" sz="3600" b="1" dirty="0"/>
              <a:t>?</a:t>
            </a:r>
            <a:endParaRPr lang="en-US" sz="3600" b="1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72FBE6B-639A-1D48-949E-D6D58CE1E957}"/>
              </a:ext>
            </a:extLst>
          </p:cNvPr>
          <p:cNvSpPr/>
          <p:nvPr/>
        </p:nvSpPr>
        <p:spPr>
          <a:xfrm rot="2700000">
            <a:off x="3309257" y="3162302"/>
            <a:ext cx="718457" cy="175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C7AF1F9A-6212-2C43-B20D-265E8A8DCFF5}"/>
              </a:ext>
            </a:extLst>
          </p:cNvPr>
          <p:cNvSpPr/>
          <p:nvPr/>
        </p:nvSpPr>
        <p:spPr>
          <a:xfrm>
            <a:off x="5745563" y="3378654"/>
            <a:ext cx="718457" cy="1533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8FA52A5-358A-B546-9CF1-143FB5E6D629}"/>
              </a:ext>
            </a:extLst>
          </p:cNvPr>
          <p:cNvSpPr/>
          <p:nvPr/>
        </p:nvSpPr>
        <p:spPr>
          <a:xfrm rot="18900000">
            <a:off x="8181869" y="3162302"/>
            <a:ext cx="718457" cy="175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DD880-26E7-BF4F-83F3-EAF8589CE5DC}"/>
              </a:ext>
            </a:extLst>
          </p:cNvPr>
          <p:cNvSpPr txBox="1"/>
          <p:nvPr/>
        </p:nvSpPr>
        <p:spPr>
          <a:xfrm>
            <a:off x="1197429" y="4912253"/>
            <a:ext cx="3344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/>
              <a:t>Imbalance is </a:t>
            </a:r>
            <a:r>
              <a:rPr lang="pl-PL" sz="2400" dirty="0"/>
              <a:t>c</a:t>
            </a:r>
            <a:r>
              <a:rPr lang="en-US" sz="2400" dirty="0" err="1"/>
              <a:t>ommon</a:t>
            </a:r>
            <a:endParaRPr lang="en-US" sz="2400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61931-5EBB-AB48-8AAA-09B9A13F423E}"/>
              </a:ext>
            </a:extLst>
          </p:cNvPr>
          <p:cNvSpPr txBox="1"/>
          <p:nvPr/>
        </p:nvSpPr>
        <p:spPr>
          <a:xfrm>
            <a:off x="4891806" y="4915049"/>
            <a:ext cx="250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/>
              <a:t>Accuracy Paradox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4BF1C-727C-5744-8F84-018F84CD1B0E}"/>
              </a:ext>
            </a:extLst>
          </p:cNvPr>
          <p:cNvSpPr txBox="1"/>
          <p:nvPr/>
        </p:nvSpPr>
        <p:spPr>
          <a:xfrm>
            <a:off x="7765350" y="4912253"/>
            <a:ext cx="3344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l-PL" sz="2400" dirty="0"/>
              <a:t>Great </a:t>
            </a:r>
            <a:r>
              <a:rPr lang="pl-PL" sz="2400" dirty="0" err="1"/>
              <a:t>impact</a:t>
            </a:r>
            <a:r>
              <a:rPr lang="pl-PL" sz="2400" dirty="0"/>
              <a:t> on </a:t>
            </a:r>
            <a:r>
              <a:rPr lang="pl-PL" sz="2400" dirty="0" err="1"/>
              <a:t>results</a:t>
            </a:r>
            <a:endParaRPr lang="en-US" sz="2400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498A-7181-2C46-80D4-5F9BAC6B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pl-PL" sz="3200" dirty="0"/>
              <a:t>S</a:t>
            </a:r>
            <a:r>
              <a:rPr lang="en-US" sz="3200" dirty="0" err="1"/>
              <a:t>ubsample</a:t>
            </a:r>
            <a:r>
              <a:rPr lang="en-US" sz="3200" dirty="0"/>
              <a:t> dataset to make sure classes are balanced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61584-673F-3247-BB68-0C2C34826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1117" y="4595506"/>
            <a:ext cx="5349765" cy="81076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EC9DF-6090-554C-8B19-D3830C85C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17" y="2314170"/>
            <a:ext cx="5349764" cy="741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91142B-0B8E-614F-878D-E9FC08DB43F6}"/>
              </a:ext>
            </a:extLst>
          </p:cNvPr>
          <p:cNvSpPr txBox="1"/>
          <p:nvPr/>
        </p:nvSpPr>
        <p:spPr>
          <a:xfrm>
            <a:off x="1040524" y="2500431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Imbalanced</a:t>
            </a:r>
            <a:r>
              <a:rPr lang="pl-PL" dirty="0"/>
              <a:t> data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EE8BE-11BD-7D46-9912-A7FC1BCA62B7}"/>
              </a:ext>
            </a:extLst>
          </p:cNvPr>
          <p:cNvSpPr txBox="1"/>
          <p:nvPr/>
        </p:nvSpPr>
        <p:spPr>
          <a:xfrm>
            <a:off x="1040524" y="481622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Balanced</a:t>
            </a:r>
            <a:r>
              <a:rPr lang="pl-PL" dirty="0"/>
              <a:t> data</a:t>
            </a:r>
            <a:endParaRPr lang="en-US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8BB362A-4E9A-F440-ADB3-6AC77AA04614}"/>
              </a:ext>
            </a:extLst>
          </p:cNvPr>
          <p:cNvSpPr/>
          <p:nvPr/>
        </p:nvSpPr>
        <p:spPr>
          <a:xfrm>
            <a:off x="5785944" y="3316013"/>
            <a:ext cx="620110" cy="1019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200" dirty="0" err="1" smtClean="0"/>
              <a:t>Accuracy</a:t>
            </a:r>
            <a:r>
              <a:rPr lang="pl-PL" sz="3200" dirty="0" smtClean="0"/>
              <a:t> of the 2 </a:t>
            </a:r>
            <a:r>
              <a:rPr lang="pl-PL" sz="3200" dirty="0" err="1" smtClean="0"/>
              <a:t>depth</a:t>
            </a:r>
            <a:r>
              <a:rPr lang="pl-PL" sz="3200" dirty="0" smtClean="0"/>
              <a:t> </a:t>
            </a:r>
            <a:r>
              <a:rPr lang="pl-PL" sz="3200" dirty="0" err="1" smtClean="0"/>
              <a:t>decision</a:t>
            </a:r>
            <a:r>
              <a:rPr lang="pl-PL" sz="3200" dirty="0" smtClean="0"/>
              <a:t> </a:t>
            </a:r>
            <a:r>
              <a:rPr lang="pl-PL" sz="3200" dirty="0" err="1" smtClean="0"/>
              <a:t>tree</a:t>
            </a:r>
            <a:endParaRPr lang="pl-PL" sz="32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6</a:t>
            </a:fld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185" y="1952954"/>
            <a:ext cx="5553075" cy="28956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347" y="5260050"/>
            <a:ext cx="67627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200" dirty="0" err="1"/>
              <a:t>Accuracy</a:t>
            </a:r>
            <a:r>
              <a:rPr lang="pl-PL" sz="3200" dirty="0"/>
              <a:t> of the </a:t>
            </a:r>
            <a:r>
              <a:rPr lang="pl-PL" sz="3200" dirty="0" smtClean="0"/>
              <a:t>6 </a:t>
            </a:r>
            <a:r>
              <a:rPr lang="pl-PL" sz="3200" dirty="0" err="1"/>
              <a:t>depth</a:t>
            </a:r>
            <a:r>
              <a:rPr lang="pl-PL" sz="3200" dirty="0"/>
              <a:t> </a:t>
            </a:r>
            <a:r>
              <a:rPr lang="pl-PL" sz="3200" dirty="0" err="1"/>
              <a:t>decision</a:t>
            </a:r>
            <a:r>
              <a:rPr lang="pl-PL" sz="3200" dirty="0"/>
              <a:t> </a:t>
            </a:r>
            <a:r>
              <a:rPr lang="pl-PL" sz="3200" dirty="0" err="1"/>
              <a:t>tree</a:t>
            </a:r>
            <a:endParaRPr lang="pl-PL" sz="32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7</a:t>
            </a:fld>
            <a:endParaRPr lang="pl-PL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87389"/>
            <a:ext cx="4259385" cy="3678238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333" y="2178696"/>
            <a:ext cx="7229475" cy="1104900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354" y="3283596"/>
            <a:ext cx="6629400" cy="1190625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4404354" y="4893521"/>
            <a:ext cx="7356722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l-PL" sz="2000" dirty="0" smtClean="0">
                <a:solidFill>
                  <a:schemeClr val="bg1"/>
                </a:solidFill>
              </a:rPr>
              <a:t>ACCURACY OF THE 10 DEPTH DESICION TREE</a:t>
            </a:r>
            <a:endParaRPr lang="pl-PL" sz="2000" dirty="0">
              <a:solidFill>
                <a:schemeClr val="bg1"/>
              </a:solidFill>
            </a:endParaRPr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120" y="5356062"/>
            <a:ext cx="60579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200" dirty="0" smtClean="0"/>
              <a:t>COMPARISON OF DIFFERENT TREE DEPTH</a:t>
            </a:r>
            <a:endParaRPr lang="pl-PL" sz="32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8</a:t>
            </a:fld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210" y="1954816"/>
            <a:ext cx="8768428" cy="44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sz="3200" dirty="0" err="1"/>
              <a:t>greedy</a:t>
            </a:r>
            <a:r>
              <a:rPr lang="pl-PL" sz="3200" dirty="0"/>
              <a:t> </a:t>
            </a:r>
            <a:r>
              <a:rPr lang="pl-PL" sz="3200" dirty="0" err="1"/>
              <a:t>decision</a:t>
            </a:r>
            <a:r>
              <a:rPr lang="pl-PL" sz="3200" dirty="0"/>
              <a:t> </a:t>
            </a:r>
            <a:r>
              <a:rPr lang="pl-PL" sz="3200" dirty="0" err="1"/>
              <a:t>tree</a:t>
            </a:r>
            <a:r>
              <a:rPr lang="pl-PL" sz="3200" dirty="0"/>
              <a:t> learning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009" y="2181225"/>
            <a:ext cx="8761981" cy="3678238"/>
          </a:xfrm>
          <a:prstGeom prst="rect">
            <a:avLst/>
          </a:prstGeom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E87A6-7FFA-47D1-8277-D8AB08C63F72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425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ywidenda">
  <a:themeElements>
    <a:clrScheme name="Dywidenda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ywidend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ywidenda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TM02900743[[fn=Organiczny]]</Template>
  <TotalTime>318</TotalTime>
  <Words>810</Words>
  <Application>Microsoft Office PowerPoint</Application>
  <PresentationFormat>Panoramiczny</PresentationFormat>
  <Paragraphs>123</Paragraphs>
  <Slides>23</Slides>
  <Notes>6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Gill Sans MT</vt:lpstr>
      <vt:lpstr>Wingdings 2</vt:lpstr>
      <vt:lpstr>HDOfficeLightV0</vt:lpstr>
      <vt:lpstr>Dywidenda</vt:lpstr>
      <vt:lpstr>Classification Advanced</vt:lpstr>
      <vt:lpstr>AGENDA</vt:lpstr>
      <vt:lpstr>Decision tree</vt:lpstr>
      <vt:lpstr>Imbalanced Training Data</vt:lpstr>
      <vt:lpstr>Subsample dataset to make sure classes are balanced</vt:lpstr>
      <vt:lpstr>Accuracy of the 2 depth decision tree</vt:lpstr>
      <vt:lpstr>Accuracy of the 6 depth decision tree</vt:lpstr>
      <vt:lpstr>COMPARISON OF DIFFERENT TREE DEPTH</vt:lpstr>
      <vt:lpstr>greedy decision tree learning</vt:lpstr>
      <vt:lpstr>Binary decision tree</vt:lpstr>
      <vt:lpstr>CHOOSing FEATURES</vt:lpstr>
      <vt:lpstr>input data</vt:lpstr>
      <vt:lpstr>How to build a binary tree?</vt:lpstr>
      <vt:lpstr>Transform categorical data into binary features</vt:lpstr>
      <vt:lpstr>count number of mistakes while predicting majority class</vt:lpstr>
      <vt:lpstr>pick best feature to split on</vt:lpstr>
      <vt:lpstr>pick best feature to split on</vt:lpstr>
      <vt:lpstr>Building the tree</vt:lpstr>
      <vt:lpstr>Making predictions with a decision tree</vt:lpstr>
      <vt:lpstr>Evaluating decision tree</vt:lpstr>
      <vt:lpstr>Summary</vt:lpstr>
      <vt:lpstr>Sources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Advanced</dc:title>
  <dc:creator>Wojciech Nowak</dc:creator>
  <cp:lastModifiedBy>Wojciech Nowak</cp:lastModifiedBy>
  <cp:revision>32</cp:revision>
  <dcterms:created xsi:type="dcterms:W3CDTF">2018-01-21T17:52:51Z</dcterms:created>
  <dcterms:modified xsi:type="dcterms:W3CDTF">2018-01-30T07:59:37Z</dcterms:modified>
</cp:coreProperties>
</file>